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333333"/>
    <a:srgbClr val="77DD77"/>
    <a:srgbClr val="F5F5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53" autoAdjust="0"/>
  </p:normalViewPr>
  <p:slideViewPr>
    <p:cSldViewPr snapToGrid="0">
      <p:cViewPr varScale="1">
        <p:scale>
          <a:sx n="73" d="100"/>
          <a:sy n="73" d="100"/>
        </p:scale>
        <p:origin x="61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50" d="100"/>
          <a:sy n="150" d="100"/>
        </p:scale>
        <p:origin x="810" y="-320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EBF779-591D-404E-AF8E-6E8C1A53FA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DF411D-631A-4F77-A8AD-A88352A69A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6A796-648B-43A7-B46D-375D7830E753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08DCD-B246-4179-B04A-04971EABCE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6DE2F-EAA8-425E-8862-F1340F2E13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D037A-25DD-4409-8169-68BC90EB8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98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A19A1-62DD-40E7-8302-38490437FE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80978-9411-4EC0-872B-FB4808D5B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81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66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812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86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35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38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23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16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74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80978-9411-4EC0-872B-FB4808D5BF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3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E2DFF-C6D5-45A0-B64D-C3C1CE248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1BA32-7052-4FF5-B9DA-0813768B6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82432-20C9-428F-9DBE-FCEACDDC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BDF59-46F5-406E-A028-13C9637321B5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71258-3974-468C-8AC1-1009AABA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EB0D-6089-4CEE-86C9-E0B8621C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25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000CE-71D7-43B0-8129-6BA600BEB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B590DA-55C9-414E-8DBF-FCABAD5E9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6E649-0DE0-4D5A-8B20-D71A109F1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A5865-A933-4564-AB08-F364106CDA54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81842-0C18-4667-B1A1-C8F1B000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946B-E9BA-4F64-9903-A32AC41A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2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93A47-5571-4C4C-82FC-27534729D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40F3EA-C768-4097-8C22-631C34A36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C659C-8B2A-432A-AFDD-F74F285B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038C-FE26-4DFA-A13C-35FFD6F22CA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2A573-3570-4126-B0FD-1B51AAD05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FCD7B-DB78-45C5-8D3C-1EE5CE1B3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90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9AA71-8020-4C87-A451-4B370D8A6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A795-2783-4E90-9C3D-7F8144F6F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B82A4-C65B-45B9-A6B4-8AFD80E7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FF522-B20E-4A69-8A56-BE3B44AA9A25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1813-27D2-47D0-B10A-EEA145E08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318F4-154A-4223-8A20-0EEA7262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84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FE69A-C795-4791-9304-3E35D93AC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77EC2-B58A-4985-BED3-AAF6DF98E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68AEC-C516-4FEC-9202-DE1EFAE70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A1A75-BA1F-4B75-B779-C1DC2734639A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5ED43-AB1E-4847-9328-D1FA0B85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0EDD5-F4DF-4B50-9CFC-22AC22146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32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08B42-1A5F-45E9-9FEB-F61904A7C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1017F-F375-485D-A43B-EFCDCFC91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6520C4-399F-4B5A-AF24-A6662C76A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167D2-A1CA-4F07-9289-1C1C4DA4D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1B738-45CC-4F7A-849D-18BAEC64D977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44C3B1-F0E6-4228-A3A7-E247CA35F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1A28E-CFBC-424A-807F-878C96A1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74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F4DB0-26EF-4576-9BC0-23329386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754FA-BAFA-43B2-AE92-14B625EF1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CCBBE-B94D-44CF-8B5F-8A17190EE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D616A-2AF6-4528-8159-8E9F0AD5DF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963E8C-4C3B-4BC8-AB28-2174FF6E6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FA60E3-11F4-4005-B286-B50BBB56F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91E0-E9F4-4385-9076-812022AD9F80}" type="datetime1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6C7A-89A9-42A9-8A6E-8CB58C138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854A94-5AAF-4D98-BB40-0E771821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7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B42CE-0BE7-4C71-9FBA-C50469AB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A1A1F-DA6D-4E19-B3F5-A663F0E09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CCE48-2E22-4500-8F15-E99504690DA0}" type="datetime1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D1BC42-34BA-4384-8C5F-249D99C6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11662-0E07-4706-BA9A-80EAEA4F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3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B6845-DE82-415D-BE7A-A9147E84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76B3-F42E-4E4A-8A4D-800F83B76645}" type="datetime1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A84A91-3AFE-4496-92EC-57F2F6753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51B19-9C71-45EC-ABC3-79336F802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8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B589-A252-419B-BDD2-E635D2D6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3CA11-FDA3-4B7B-8CA4-2573A0206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F8E0B-B4FC-4BEA-BCB1-933DCBA71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E944D-BE83-4F10-9657-DDF47A75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5D4AC-FAB7-413C-8A93-182DE4F8A922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EA434-8261-43A2-9F8E-CFCC2659D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D9D44-92EF-46F5-BDE4-7873821E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37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1F678-27AE-446E-A184-DDE0F3CE1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919388-2E29-4944-8CD5-15C7B52FD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183E6-B730-4861-8906-BC792787E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66BAF-42FA-4041-946F-4CE05168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9BC0D-F0F8-4991-B6D5-79B76F0DCB6D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09735-32AA-4E37-BB6B-28FFDC04A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68229-E28D-442A-AC92-6546FD8A4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100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60FC84-5510-4ACB-8CC8-A9C3C45D3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2CD06-8AF0-4103-83D5-2585AA132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C4979-C293-4618-BB6A-BDDF5C9207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BCC2F-50E0-4F7A-A64B-6B8CC4AC4676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B6A3E-ADDF-4162-A839-429149296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2AF8E-1D98-4177-BBFC-4569E55E9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BD98D-607F-4597-B9EE-21886BA4C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4000764" y="3178980"/>
            <a:ext cx="849573" cy="693769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798" y="1468858"/>
            <a:ext cx="5347063" cy="235197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3366"/>
                </a:solidFill>
                <a:latin typeface="Britannic Bold" panose="020B0903060703020204" pitchFamily="34" charset="0"/>
              </a:rPr>
              <a:t>Pharmaceutical Sales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5065" y="4134064"/>
            <a:ext cx="4048527" cy="1255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Analyzing Sales Transactions </a:t>
            </a:r>
          </a:p>
          <a:p>
            <a:r>
              <a:rPr lang="en-US" dirty="0">
                <a:solidFill>
                  <a:schemeClr val="bg1"/>
                </a:solidFill>
              </a:rPr>
              <a:t>and Company Information</a:t>
            </a:r>
          </a:p>
        </p:txBody>
      </p:sp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6299140" y="-1317356"/>
            <a:ext cx="6526603" cy="9686441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CB74B62B-19BC-4331-A35F-D7EA09BCD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69" y="6492875"/>
            <a:ext cx="498529" cy="365125"/>
          </a:xfrm>
        </p:spPr>
        <p:txBody>
          <a:bodyPr/>
          <a:lstStyle/>
          <a:p>
            <a:fld id="{758BD98D-607F-4597-B9EE-21886BA4C677}" type="slidenum">
              <a:rPr lang="en-US" sz="1800" smtClean="0">
                <a:solidFill>
                  <a:schemeClr val="bg1"/>
                </a:solidFill>
              </a:rPr>
              <a:t>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584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5080044" y="3515246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893" y="1498305"/>
            <a:ext cx="5347063" cy="970538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800" dirty="0">
                <a:latin typeface="Britannic Bold" panose="020B0903060703020204" pitchFamily="34" charset="0"/>
              </a:rPr>
              <a:t>Data Overview</a:t>
            </a:r>
            <a:endParaRPr lang="en-US" sz="4800" b="1" dirty="0">
              <a:solidFill>
                <a:srgbClr val="003366"/>
              </a:solidFill>
              <a:latin typeface="Britannic Bold" panose="020B0903060703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893" y="3167864"/>
            <a:ext cx="6654768" cy="604881"/>
          </a:xfrm>
        </p:spPr>
        <p:txBody>
          <a:bodyPr>
            <a:normAutofit/>
          </a:bodyPr>
          <a:lstStyle/>
          <a:p>
            <a:r>
              <a:rPr lang="en-US" b="1" dirty="0"/>
              <a:t>Main Dataset: </a:t>
            </a:r>
            <a:r>
              <a:rPr lang="en-US" dirty="0"/>
              <a:t>Pharmaceutical Sale Transactions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28816"/>
            <a:ext cx="491577" cy="329184"/>
          </a:xfrm>
        </p:spPr>
        <p:txBody>
          <a:bodyPr/>
          <a:lstStyle/>
          <a:p>
            <a:fld id="{758BD98D-607F-4597-B9EE-21886BA4C677}" type="slidenum">
              <a:rPr lang="en-US" sz="1800" smtClean="0">
                <a:solidFill>
                  <a:schemeClr val="bg1"/>
                </a:solidFill>
              </a:rPr>
              <a:t>2</a:t>
            </a:fld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461360" y="4471766"/>
            <a:ext cx="7477528" cy="1255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Additional Dataset:</a:t>
            </a:r>
            <a:r>
              <a:rPr lang="en-US" dirty="0"/>
              <a:t> Small Company Information Dataset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25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9595360">
            <a:off x="6862404" y="5190371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893" y="1498305"/>
            <a:ext cx="5347063" cy="970538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800" dirty="0">
                <a:latin typeface="Britannic Bold" panose="020B0903060703020204" pitchFamily="34" charset="0"/>
              </a:rPr>
              <a:t>Objective</a:t>
            </a:r>
            <a:endParaRPr lang="en-US" sz="4800" b="1" dirty="0">
              <a:solidFill>
                <a:srgbClr val="003366"/>
              </a:solidFill>
              <a:latin typeface="Britannic Bold" panose="020B0903060703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892" y="3167864"/>
            <a:ext cx="8284707" cy="1051823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analyze sales transactions of a pharmaceutical company that distributes medicine to small pharmaceutical companies.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4468" y="6484381"/>
            <a:ext cx="2743200" cy="365125"/>
          </a:xfrm>
        </p:spPr>
        <p:txBody>
          <a:bodyPr/>
          <a:lstStyle/>
          <a:p>
            <a:fld id="{758BD98D-607F-4597-B9EE-21886BA4C677}" type="slidenum">
              <a:rPr lang="en-US" sz="1600" smtClean="0">
                <a:solidFill>
                  <a:schemeClr val="bg1"/>
                </a:solidFill>
              </a:rPr>
              <a:t>3</a:t>
            </a:fld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508732" y="4724495"/>
            <a:ext cx="8644087" cy="1255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understand sales performance, customer satisfaction, and the geographical spread of the business.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363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6362560" y="2252649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732" y="1498304"/>
            <a:ext cx="5347063" cy="970538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800" dirty="0">
                <a:latin typeface="Britannic Bold" panose="020B0903060703020204" pitchFamily="34" charset="0"/>
              </a:rPr>
              <a:t>Data Cleaning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965798"/>
            <a:ext cx="12192000" cy="1422001"/>
          </a:xfrm>
        </p:spPr>
        <p:txBody>
          <a:bodyPr>
            <a:noAutofit/>
          </a:bodyPr>
          <a:lstStyle/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Split representative Name into </a:t>
            </a:r>
          </a:p>
          <a:p>
            <a:pPr marL="1885950" lvl="3" indent="-514350" algn="l">
              <a:buFont typeface="+mj-lt"/>
              <a:buAutoNum type="romanUcPeriod"/>
            </a:pPr>
            <a:r>
              <a:rPr lang="en-US" sz="2400" dirty="0"/>
              <a:t>First Name</a:t>
            </a:r>
          </a:p>
          <a:p>
            <a:pPr marL="1885950" lvl="3" indent="-514350" algn="l">
              <a:buFont typeface="+mj-lt"/>
              <a:buAutoNum type="romanUcPeriod"/>
            </a:pPr>
            <a:r>
              <a:rPr lang="en-US" sz="2400" dirty="0"/>
              <a:t>Last Name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4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0" y="4520768"/>
            <a:ext cx="12192000" cy="604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Remove Unnecessary space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7963B93-2776-49FE-B125-B1CB65CAB3E7}"/>
              </a:ext>
            </a:extLst>
          </p:cNvPr>
          <p:cNvSpPr txBox="1">
            <a:spLocks/>
          </p:cNvSpPr>
          <p:nvPr/>
        </p:nvSpPr>
        <p:spPr>
          <a:xfrm>
            <a:off x="0" y="5359696"/>
            <a:ext cx="12192000" cy="604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Remove Same Time in Transaction Date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617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6362560" y="2252649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732" y="1498304"/>
            <a:ext cx="5347063" cy="970538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800" dirty="0">
                <a:latin typeface="Britannic Bold" panose="020B0903060703020204" pitchFamily="34" charset="0"/>
              </a:rPr>
              <a:t>Function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943731"/>
            <a:ext cx="12192000" cy="1203376"/>
          </a:xfrm>
        </p:spPr>
        <p:txBody>
          <a:bodyPr>
            <a:noAutofit/>
          </a:bodyPr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Create column as Financial year.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IF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5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1" y="4069936"/>
            <a:ext cx="12191999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Create column as Day Of Week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TEXT Function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6620BE1-D70B-4290-9434-C7226B024794}"/>
              </a:ext>
            </a:extLst>
          </p:cNvPr>
          <p:cNvSpPr txBox="1">
            <a:spLocks/>
          </p:cNvSpPr>
          <p:nvPr/>
        </p:nvSpPr>
        <p:spPr>
          <a:xfrm>
            <a:off x="1" y="5191462"/>
            <a:ext cx="12191999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Create columns as Purchase Bracket &amp; Duration Bracket 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IFS Function</a:t>
            </a:r>
          </a:p>
        </p:txBody>
      </p:sp>
    </p:spTree>
    <p:extLst>
      <p:ext uri="{BB962C8B-B14F-4D97-AF65-F5344CB8AC3E}">
        <p14:creationId xmlns:p14="http://schemas.microsoft.com/office/powerpoint/2010/main" val="1574339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6362560" y="2252649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37990"/>
            <a:ext cx="12192000" cy="1013822"/>
          </a:xfrm>
        </p:spPr>
        <p:txBody>
          <a:bodyPr>
            <a:no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800" dirty="0">
                <a:latin typeface="Britannic Bold" panose="020B0903060703020204" pitchFamily="34" charset="0"/>
              </a:rPr>
              <a:t>Key Analysis Using the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166402"/>
            <a:ext cx="12192000" cy="1203376"/>
          </a:xfrm>
        </p:spPr>
        <p:txBody>
          <a:bodyPr>
            <a:noAutofit/>
          </a:bodyPr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Total Purchase Amount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Measure the total revenue generated from all transactions</a:t>
            </a:r>
            <a:r>
              <a:rPr lang="en-US" sz="2400" dirty="0"/>
              <a:t>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6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0" y="3050141"/>
            <a:ext cx="12191999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Average Feedback Score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Assess overall customer satisfaction levels.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6620BE1-D70B-4290-9434-C7226B024794}"/>
              </a:ext>
            </a:extLst>
          </p:cNvPr>
          <p:cNvSpPr txBox="1">
            <a:spLocks/>
          </p:cNvSpPr>
          <p:nvPr/>
        </p:nvSpPr>
        <p:spPr>
          <a:xfrm>
            <a:off x="-1" y="3997033"/>
            <a:ext cx="12191999" cy="883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Sales by Year and </a:t>
            </a:r>
            <a:r>
              <a:rPr lang="en-US" sz="2400" b="0" i="0" dirty="0">
                <a:effectLst/>
              </a:rPr>
              <a:t>Quarter</a:t>
            </a:r>
            <a:endParaRPr lang="en-US" sz="2400" dirty="0"/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Analyze sales trends over time to identify peak periods.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437EC07-0A6E-46D5-8D1E-513C19AC6050}"/>
              </a:ext>
            </a:extLst>
          </p:cNvPr>
          <p:cNvSpPr txBox="1">
            <a:spLocks/>
          </p:cNvSpPr>
          <p:nvPr/>
        </p:nvSpPr>
        <p:spPr>
          <a:xfrm>
            <a:off x="-2" y="4880772"/>
            <a:ext cx="12191999" cy="883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Sales Distribution by Company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Identify which small pharmaceutical companies contribute the most to total sales.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5C0C8CA-C48E-4586-BC90-0BAA7D997A9C}"/>
              </a:ext>
            </a:extLst>
          </p:cNvPr>
          <p:cNvSpPr txBox="1">
            <a:spLocks/>
          </p:cNvSpPr>
          <p:nvPr/>
        </p:nvSpPr>
        <p:spPr>
          <a:xfrm>
            <a:off x="1" y="5764511"/>
            <a:ext cx="12191999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Call Volume by Date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Analyze the volume of calls handled by date to spot busy or low-activity days.</a:t>
            </a:r>
          </a:p>
        </p:txBody>
      </p:sp>
    </p:spTree>
    <p:extLst>
      <p:ext uri="{BB962C8B-B14F-4D97-AF65-F5344CB8AC3E}">
        <p14:creationId xmlns:p14="http://schemas.microsoft.com/office/powerpoint/2010/main" val="322987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7463218" y="-1313519"/>
            <a:ext cx="5236416" cy="9666849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982910" y="40129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4603463" y="1140515"/>
            <a:ext cx="529491" cy="432387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858" y="386171"/>
            <a:ext cx="5347063" cy="970538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4400" dirty="0">
                <a:latin typeface="Britannic Bold" panose="020B0903060703020204" pitchFamily="34" charset="0"/>
              </a:rPr>
              <a:t>Key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96166"/>
            <a:ext cx="12192000" cy="1832834"/>
          </a:xfrm>
        </p:spPr>
        <p:txBody>
          <a:bodyPr>
            <a:noAutofit/>
          </a:bodyPr>
          <a:lstStyle/>
          <a:p>
            <a:pPr lvl="1" algn="l"/>
            <a:r>
              <a:rPr lang="en-US" sz="2400" dirty="0"/>
              <a:t>1.Sales Performance Insights.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Representative </a:t>
            </a:r>
            <a:r>
              <a:rPr lang="en-US" sz="2000" b="1" dirty="0">
                <a:solidFill>
                  <a:schemeClr val="bg1"/>
                </a:solidFill>
              </a:rPr>
              <a:t>Jhon</a:t>
            </a:r>
            <a:r>
              <a:rPr lang="en-US" sz="2000" dirty="0">
                <a:solidFill>
                  <a:schemeClr val="bg1"/>
                </a:solidFill>
              </a:rPr>
              <a:t> has the highest sales contribution.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Representative </a:t>
            </a:r>
            <a:r>
              <a:rPr lang="en-US" sz="2000" b="1" dirty="0">
                <a:solidFill>
                  <a:schemeClr val="bg1"/>
                </a:solidFill>
              </a:rPr>
              <a:t>Robert</a:t>
            </a:r>
            <a:r>
              <a:rPr lang="en-US" sz="2000" dirty="0">
                <a:solidFill>
                  <a:schemeClr val="bg1"/>
                </a:solidFill>
              </a:rPr>
              <a:t> have opportunities for improvement.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Small Pharmaceutical Company </a:t>
            </a:r>
            <a:r>
              <a:rPr lang="en-US" sz="2000" b="1" dirty="0">
                <a:solidFill>
                  <a:schemeClr val="bg1"/>
                </a:solidFill>
              </a:rPr>
              <a:t>SPC009</a:t>
            </a:r>
            <a:r>
              <a:rPr lang="en-US" sz="2000" dirty="0">
                <a:solidFill>
                  <a:schemeClr val="bg1"/>
                </a:solidFill>
              </a:rPr>
              <a:t> is the largest contributor to revenue.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Small Pharmaceutical Company </a:t>
            </a:r>
            <a:r>
              <a:rPr lang="en-US" sz="2000" b="1" dirty="0">
                <a:solidFill>
                  <a:schemeClr val="bg1"/>
                </a:solidFill>
              </a:rPr>
              <a:t>SPC003</a:t>
            </a:r>
            <a:r>
              <a:rPr lang="en-US" sz="2000" dirty="0">
                <a:solidFill>
                  <a:schemeClr val="bg1"/>
                </a:solidFill>
              </a:rPr>
              <a:t> is the largest contributor to revenue.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A823B-3BF2-4B8E-B667-C0E37FF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BD98D-607F-4597-B9EE-21886BA4C677}" type="slidenum">
              <a:rPr lang="en-US" smtClean="0"/>
              <a:t>7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4B84E7C-8245-4B8A-BE80-8C97A13A1709}"/>
              </a:ext>
            </a:extLst>
          </p:cNvPr>
          <p:cNvSpPr txBox="1">
            <a:spLocks/>
          </p:cNvSpPr>
          <p:nvPr/>
        </p:nvSpPr>
        <p:spPr>
          <a:xfrm>
            <a:off x="0" y="3559607"/>
            <a:ext cx="12191999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/>
            <a:r>
              <a:rPr lang="en-US" sz="2400" dirty="0"/>
              <a:t>2</a:t>
            </a:r>
            <a:r>
              <a:rPr lang="en-US" sz="2000" dirty="0"/>
              <a:t>. </a:t>
            </a:r>
            <a:r>
              <a:rPr lang="en-US" sz="2400" dirty="0"/>
              <a:t>Customer Satisfaction Insights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overall customer satisfaction score is 2.95 out of 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Representatives Jhon and Michael achieving the highest ratings.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6620BE1-D70B-4290-9434-C7226B024794}"/>
              </a:ext>
            </a:extLst>
          </p:cNvPr>
          <p:cNvSpPr txBox="1">
            <a:spLocks/>
          </p:cNvSpPr>
          <p:nvPr/>
        </p:nvSpPr>
        <p:spPr>
          <a:xfrm>
            <a:off x="-948117" y="4783201"/>
            <a:ext cx="11353800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 algn="l"/>
            <a:r>
              <a:rPr lang="en-US" sz="2400" dirty="0"/>
              <a:t>3. Call and Operational Insights</a:t>
            </a:r>
          </a:p>
          <a:p>
            <a:pPr marL="2171700" lvl="4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Call volumes peak on Tuesdays and , while weekends show minimal activity.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32FFD5-C170-4D08-B525-73591E42700E}"/>
              </a:ext>
            </a:extLst>
          </p:cNvPr>
          <p:cNvSpPr txBox="1">
            <a:spLocks/>
          </p:cNvSpPr>
          <p:nvPr/>
        </p:nvSpPr>
        <p:spPr>
          <a:xfrm>
            <a:off x="-948117" y="5654624"/>
            <a:ext cx="11353800" cy="120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 algn="l"/>
            <a:r>
              <a:rPr lang="en-US" sz="2400" dirty="0"/>
              <a:t>4. Challenges Identified</a:t>
            </a:r>
          </a:p>
          <a:p>
            <a:pPr marL="2171700" lvl="4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surpass the total sales of FY 2023, the sales team needs to generate $ 880,298.00 more than in the FY 2024</a:t>
            </a:r>
          </a:p>
        </p:txBody>
      </p:sp>
    </p:spTree>
    <p:extLst>
      <p:ext uri="{BB962C8B-B14F-4D97-AF65-F5344CB8AC3E}">
        <p14:creationId xmlns:p14="http://schemas.microsoft.com/office/powerpoint/2010/main" val="3064162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509696" y="1260153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6650165" y="5843284"/>
            <a:ext cx="849573" cy="693769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796" y="878417"/>
            <a:ext cx="5347063" cy="1059591"/>
          </a:xfrm>
        </p:spPr>
        <p:txBody>
          <a:bodyPr>
            <a:normAutofit/>
          </a:bodyPr>
          <a:lstStyle/>
          <a:p>
            <a:pPr marL="857250" indent="-857250">
              <a:buFont typeface="Wingdings" panose="05000000000000000000" pitchFamily="2" charset="2"/>
              <a:buChar char="v"/>
            </a:pPr>
            <a:r>
              <a:rPr lang="en-US" sz="4800" b="1" dirty="0">
                <a:latin typeface="Britannic Bold" panose="020B0903060703020204" pitchFamily="34" charset="0"/>
              </a:rPr>
              <a:t>Conclusion</a:t>
            </a:r>
            <a:endParaRPr lang="en-US" sz="4800" b="1" dirty="0">
              <a:solidFill>
                <a:srgbClr val="003366"/>
              </a:solidFill>
              <a:latin typeface="Britannic Bold" panose="020B0903060703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9036" y="2393084"/>
            <a:ext cx="7106873" cy="49045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"Driving Success Through Data-Driven Insights"</a:t>
            </a:r>
          </a:p>
        </p:txBody>
      </p:sp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6299140" y="-1317356"/>
            <a:ext cx="6526603" cy="9686441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alphaModFix amt="8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CB74B62B-19BC-4331-A35F-D7EA09BCD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69" y="6492875"/>
            <a:ext cx="498529" cy="365125"/>
          </a:xfrm>
        </p:spPr>
        <p:txBody>
          <a:bodyPr/>
          <a:lstStyle/>
          <a:p>
            <a:fld id="{758BD98D-607F-4597-B9EE-21886BA4C677}" type="slidenum">
              <a:rPr lang="en-US" sz="1800" smtClean="0">
                <a:solidFill>
                  <a:schemeClr val="bg1"/>
                </a:solidFill>
              </a:rPr>
              <a:t>8</a:t>
            </a:fld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C0322C3-125A-4D00-A01F-5E5C9D04292F}"/>
              </a:ext>
            </a:extLst>
          </p:cNvPr>
          <p:cNvSpPr txBox="1">
            <a:spLocks/>
          </p:cNvSpPr>
          <p:nvPr/>
        </p:nvSpPr>
        <p:spPr>
          <a:xfrm>
            <a:off x="0" y="3422469"/>
            <a:ext cx="12192000" cy="109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Sales representatives and vary significantly in performance, offering opportunities for targeted improvements.</a:t>
            </a:r>
            <a:endParaRPr lang="en-US" b="1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8517DD5-64BB-417B-B350-D9CF1056A91E}"/>
              </a:ext>
            </a:extLst>
          </p:cNvPr>
          <p:cNvSpPr txBox="1">
            <a:spLocks/>
          </p:cNvSpPr>
          <p:nvPr/>
        </p:nvSpPr>
        <p:spPr>
          <a:xfrm>
            <a:off x="0" y="4474055"/>
            <a:ext cx="12192000" cy="109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Strengthen training programs for representatives to improve sales and customer satisfaction.</a:t>
            </a:r>
            <a:endParaRPr lang="en-US" b="1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8CFDAAE5-1119-40D1-B5A7-7A9F6FF85299}"/>
              </a:ext>
            </a:extLst>
          </p:cNvPr>
          <p:cNvSpPr txBox="1">
            <a:spLocks/>
          </p:cNvSpPr>
          <p:nvPr/>
        </p:nvSpPr>
        <p:spPr>
          <a:xfrm>
            <a:off x="0" y="5351840"/>
            <a:ext cx="12192000" cy="10927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Focus on high-value purchases and key customers to maximize revenue in the remaining financial year.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0921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77DD77"/>
            </a:gs>
            <a:gs pos="96000">
              <a:schemeClr val="accent1">
                <a:lumMod val="75000"/>
                <a:alpha val="7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Hexagon 36">
            <a:extLst>
              <a:ext uri="{FF2B5EF4-FFF2-40B4-BE49-F238E27FC236}">
                <a16:creationId xmlns:a16="http://schemas.microsoft.com/office/drawing/2014/main" id="{126299A2-E302-4DC8-BAE7-6095ECAFB023}"/>
              </a:ext>
            </a:extLst>
          </p:cNvPr>
          <p:cNvSpPr/>
          <p:nvPr/>
        </p:nvSpPr>
        <p:spPr>
          <a:xfrm rot="19894108">
            <a:off x="362974" y="730356"/>
            <a:ext cx="1370737" cy="1119356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AD80C066-F46C-4523-9E2E-75BF93A70029}"/>
              </a:ext>
            </a:extLst>
          </p:cNvPr>
          <p:cNvSpPr/>
          <p:nvPr/>
        </p:nvSpPr>
        <p:spPr>
          <a:xfrm rot="20220244">
            <a:off x="3128785" y="1661817"/>
            <a:ext cx="849573" cy="693769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3151C-5455-4B60-9ADE-69DEE892A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6385" y="1290035"/>
            <a:ext cx="6142385" cy="105959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3366"/>
                </a:solidFill>
                <a:latin typeface="Britannic Bold" panose="020B0903060703020204" pitchFamily="34" charset="0"/>
              </a:rPr>
              <a:t>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655A8-9E5C-410C-B0E1-2377B4953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533" y="3226204"/>
            <a:ext cx="5887547" cy="2023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 Through consistent analysis and data-driven decision-making, the company can sustain growth, enhance customer satisfaction, and meet ambitious sales targets “</a:t>
            </a:r>
          </a:p>
        </p:txBody>
      </p:sp>
      <p:sp>
        <p:nvSpPr>
          <p:cNvPr id="28" name="Freeform: Shape 27" descr="Assorted pills and tablets">
            <a:extLst>
              <a:ext uri="{FF2B5EF4-FFF2-40B4-BE49-F238E27FC236}">
                <a16:creationId xmlns:a16="http://schemas.microsoft.com/office/drawing/2014/main" id="{90C58895-6F7F-4E7F-8FE9-1FC96ADDC956}"/>
              </a:ext>
            </a:extLst>
          </p:cNvPr>
          <p:cNvSpPr/>
          <p:nvPr/>
        </p:nvSpPr>
        <p:spPr>
          <a:xfrm>
            <a:off x="6299140" y="-1317356"/>
            <a:ext cx="6526603" cy="9686441"/>
          </a:xfrm>
          <a:custGeom>
            <a:avLst/>
            <a:gdLst>
              <a:gd name="connsiteX0" fmla="*/ 3521441 w 6580870"/>
              <a:gd name="connsiteY0" fmla="*/ 8299650 h 9803073"/>
              <a:gd name="connsiteX1" fmla="*/ 4606867 w 6580870"/>
              <a:gd name="connsiteY1" fmla="*/ 8299650 h 9803073"/>
              <a:gd name="connsiteX2" fmla="*/ 4982723 w 6580870"/>
              <a:gd name="connsiteY2" fmla="*/ 9051362 h 9803073"/>
              <a:gd name="connsiteX3" fmla="*/ 4606867 w 6580870"/>
              <a:gd name="connsiteY3" fmla="*/ 9803073 h 9803073"/>
              <a:gd name="connsiteX4" fmla="*/ 3521441 w 6580870"/>
              <a:gd name="connsiteY4" fmla="*/ 9803073 h 9803073"/>
              <a:gd name="connsiteX5" fmla="*/ 3145585 w 6580870"/>
              <a:gd name="connsiteY5" fmla="*/ 9051362 h 9803073"/>
              <a:gd name="connsiteX6" fmla="*/ 5119588 w 6580870"/>
              <a:gd name="connsiteY6" fmla="*/ 7464812 h 9803073"/>
              <a:gd name="connsiteX7" fmla="*/ 6205014 w 6580870"/>
              <a:gd name="connsiteY7" fmla="*/ 7464812 h 9803073"/>
              <a:gd name="connsiteX8" fmla="*/ 6580870 w 6580870"/>
              <a:gd name="connsiteY8" fmla="*/ 8216524 h 9803073"/>
              <a:gd name="connsiteX9" fmla="*/ 6205014 w 6580870"/>
              <a:gd name="connsiteY9" fmla="*/ 8968235 h 9803073"/>
              <a:gd name="connsiteX10" fmla="*/ 5119588 w 6580870"/>
              <a:gd name="connsiteY10" fmla="*/ 8968235 h 9803073"/>
              <a:gd name="connsiteX11" fmla="*/ 4743732 w 6580870"/>
              <a:gd name="connsiteY11" fmla="*/ 8216524 h 9803073"/>
              <a:gd name="connsiteX12" fmla="*/ 3521441 w 6580870"/>
              <a:gd name="connsiteY12" fmla="*/ 6628345 h 9803073"/>
              <a:gd name="connsiteX13" fmla="*/ 4606867 w 6580870"/>
              <a:gd name="connsiteY13" fmla="*/ 6628345 h 9803073"/>
              <a:gd name="connsiteX14" fmla="*/ 4982723 w 6580870"/>
              <a:gd name="connsiteY14" fmla="*/ 7380057 h 9803073"/>
              <a:gd name="connsiteX15" fmla="*/ 4606867 w 6580870"/>
              <a:gd name="connsiteY15" fmla="*/ 8131768 h 9803073"/>
              <a:gd name="connsiteX16" fmla="*/ 3521441 w 6580870"/>
              <a:gd name="connsiteY16" fmla="*/ 8131768 h 9803073"/>
              <a:gd name="connsiteX17" fmla="*/ 3145585 w 6580870"/>
              <a:gd name="connsiteY17" fmla="*/ 7380057 h 9803073"/>
              <a:gd name="connsiteX18" fmla="*/ 1957100 w 6580870"/>
              <a:gd name="connsiteY18" fmla="*/ 5791876 h 9803073"/>
              <a:gd name="connsiteX19" fmla="*/ 3042526 w 6580870"/>
              <a:gd name="connsiteY19" fmla="*/ 5791876 h 9803073"/>
              <a:gd name="connsiteX20" fmla="*/ 3418382 w 6580870"/>
              <a:gd name="connsiteY20" fmla="*/ 6543588 h 9803073"/>
              <a:gd name="connsiteX21" fmla="*/ 3042526 w 6580870"/>
              <a:gd name="connsiteY21" fmla="*/ 7295299 h 9803073"/>
              <a:gd name="connsiteX22" fmla="*/ 1957100 w 6580870"/>
              <a:gd name="connsiteY22" fmla="*/ 7295299 h 9803073"/>
              <a:gd name="connsiteX23" fmla="*/ 1581244 w 6580870"/>
              <a:gd name="connsiteY23" fmla="*/ 6543588 h 9803073"/>
              <a:gd name="connsiteX24" fmla="*/ 5119588 w 6580870"/>
              <a:gd name="connsiteY24" fmla="*/ 5791875 h 9803073"/>
              <a:gd name="connsiteX25" fmla="*/ 6205014 w 6580870"/>
              <a:gd name="connsiteY25" fmla="*/ 5791875 h 9803073"/>
              <a:gd name="connsiteX26" fmla="*/ 6580870 w 6580870"/>
              <a:gd name="connsiteY26" fmla="*/ 6543587 h 9803073"/>
              <a:gd name="connsiteX27" fmla="*/ 6205014 w 6580870"/>
              <a:gd name="connsiteY27" fmla="*/ 7295298 h 9803073"/>
              <a:gd name="connsiteX28" fmla="*/ 5119588 w 6580870"/>
              <a:gd name="connsiteY28" fmla="*/ 7295298 h 9803073"/>
              <a:gd name="connsiteX29" fmla="*/ 4743732 w 6580870"/>
              <a:gd name="connsiteY29" fmla="*/ 6543587 h 9803073"/>
              <a:gd name="connsiteX30" fmla="*/ 3521441 w 6580870"/>
              <a:gd name="connsiteY30" fmla="*/ 4955407 h 9803073"/>
              <a:gd name="connsiteX31" fmla="*/ 4606867 w 6580870"/>
              <a:gd name="connsiteY31" fmla="*/ 4955407 h 9803073"/>
              <a:gd name="connsiteX32" fmla="*/ 4982723 w 6580870"/>
              <a:gd name="connsiteY32" fmla="*/ 5707119 h 9803073"/>
              <a:gd name="connsiteX33" fmla="*/ 4606867 w 6580870"/>
              <a:gd name="connsiteY33" fmla="*/ 6458830 h 9803073"/>
              <a:gd name="connsiteX34" fmla="*/ 3521441 w 6580870"/>
              <a:gd name="connsiteY34" fmla="*/ 6458830 h 9803073"/>
              <a:gd name="connsiteX35" fmla="*/ 3145585 w 6580870"/>
              <a:gd name="connsiteY35" fmla="*/ 5707119 h 9803073"/>
              <a:gd name="connsiteX36" fmla="*/ 379782 w 6580870"/>
              <a:gd name="connsiteY36" fmla="*/ 4955407 h 9803073"/>
              <a:gd name="connsiteX37" fmla="*/ 1465208 w 6580870"/>
              <a:gd name="connsiteY37" fmla="*/ 4955407 h 9803073"/>
              <a:gd name="connsiteX38" fmla="*/ 1841064 w 6580870"/>
              <a:gd name="connsiteY38" fmla="*/ 5707119 h 9803073"/>
              <a:gd name="connsiteX39" fmla="*/ 1465208 w 6580870"/>
              <a:gd name="connsiteY39" fmla="*/ 6458830 h 9803073"/>
              <a:gd name="connsiteX40" fmla="*/ 379782 w 6580870"/>
              <a:gd name="connsiteY40" fmla="*/ 6458830 h 9803073"/>
              <a:gd name="connsiteX41" fmla="*/ 3926 w 6580870"/>
              <a:gd name="connsiteY41" fmla="*/ 5707119 h 9803073"/>
              <a:gd name="connsiteX42" fmla="*/ 5119588 w 6580870"/>
              <a:gd name="connsiteY42" fmla="*/ 4118939 h 9803073"/>
              <a:gd name="connsiteX43" fmla="*/ 6205014 w 6580870"/>
              <a:gd name="connsiteY43" fmla="*/ 4118939 h 9803073"/>
              <a:gd name="connsiteX44" fmla="*/ 6580870 w 6580870"/>
              <a:gd name="connsiteY44" fmla="*/ 4870650 h 9803073"/>
              <a:gd name="connsiteX45" fmla="*/ 6205014 w 6580870"/>
              <a:gd name="connsiteY45" fmla="*/ 5622361 h 9803073"/>
              <a:gd name="connsiteX46" fmla="*/ 5119588 w 6580870"/>
              <a:gd name="connsiteY46" fmla="*/ 5622361 h 9803073"/>
              <a:gd name="connsiteX47" fmla="*/ 4743732 w 6580870"/>
              <a:gd name="connsiteY47" fmla="*/ 4870650 h 9803073"/>
              <a:gd name="connsiteX48" fmla="*/ 1957100 w 6580870"/>
              <a:gd name="connsiteY48" fmla="*/ 4118939 h 9803073"/>
              <a:gd name="connsiteX49" fmla="*/ 3042526 w 6580870"/>
              <a:gd name="connsiteY49" fmla="*/ 4118939 h 9803073"/>
              <a:gd name="connsiteX50" fmla="*/ 3418382 w 6580870"/>
              <a:gd name="connsiteY50" fmla="*/ 4870650 h 9803073"/>
              <a:gd name="connsiteX51" fmla="*/ 3042526 w 6580870"/>
              <a:gd name="connsiteY51" fmla="*/ 5622361 h 9803073"/>
              <a:gd name="connsiteX52" fmla="*/ 1957100 w 6580870"/>
              <a:gd name="connsiteY52" fmla="*/ 5622361 h 9803073"/>
              <a:gd name="connsiteX53" fmla="*/ 1581244 w 6580870"/>
              <a:gd name="connsiteY53" fmla="*/ 4870650 h 9803073"/>
              <a:gd name="connsiteX54" fmla="*/ 3521441 w 6580870"/>
              <a:gd name="connsiteY54" fmla="*/ 3282471 h 9803073"/>
              <a:gd name="connsiteX55" fmla="*/ 4606867 w 6580870"/>
              <a:gd name="connsiteY55" fmla="*/ 3282471 h 9803073"/>
              <a:gd name="connsiteX56" fmla="*/ 4982723 w 6580870"/>
              <a:gd name="connsiteY56" fmla="*/ 4034182 h 9803073"/>
              <a:gd name="connsiteX57" fmla="*/ 4606867 w 6580870"/>
              <a:gd name="connsiteY57" fmla="*/ 4785893 h 9803073"/>
              <a:gd name="connsiteX58" fmla="*/ 3521441 w 6580870"/>
              <a:gd name="connsiteY58" fmla="*/ 4785893 h 9803073"/>
              <a:gd name="connsiteX59" fmla="*/ 3145585 w 6580870"/>
              <a:gd name="connsiteY59" fmla="*/ 4034182 h 9803073"/>
              <a:gd name="connsiteX60" fmla="*/ 5119588 w 6580870"/>
              <a:gd name="connsiteY60" fmla="*/ 2484914 h 9803073"/>
              <a:gd name="connsiteX61" fmla="*/ 6205014 w 6580870"/>
              <a:gd name="connsiteY61" fmla="*/ 2484914 h 9803073"/>
              <a:gd name="connsiteX62" fmla="*/ 6580870 w 6580870"/>
              <a:gd name="connsiteY62" fmla="*/ 3236626 h 9803073"/>
              <a:gd name="connsiteX63" fmla="*/ 6205014 w 6580870"/>
              <a:gd name="connsiteY63" fmla="*/ 3988337 h 9803073"/>
              <a:gd name="connsiteX64" fmla="*/ 5119588 w 6580870"/>
              <a:gd name="connsiteY64" fmla="*/ 3988337 h 9803073"/>
              <a:gd name="connsiteX65" fmla="*/ 4743732 w 6580870"/>
              <a:gd name="connsiteY65" fmla="*/ 3236626 h 9803073"/>
              <a:gd name="connsiteX66" fmla="*/ 1957100 w 6580870"/>
              <a:gd name="connsiteY66" fmla="*/ 2446001 h 9803073"/>
              <a:gd name="connsiteX67" fmla="*/ 3042526 w 6580870"/>
              <a:gd name="connsiteY67" fmla="*/ 2446001 h 9803073"/>
              <a:gd name="connsiteX68" fmla="*/ 3418382 w 6580870"/>
              <a:gd name="connsiteY68" fmla="*/ 3197714 h 9803073"/>
              <a:gd name="connsiteX69" fmla="*/ 3042526 w 6580870"/>
              <a:gd name="connsiteY69" fmla="*/ 3949424 h 9803073"/>
              <a:gd name="connsiteX70" fmla="*/ 1957100 w 6580870"/>
              <a:gd name="connsiteY70" fmla="*/ 3949424 h 9803073"/>
              <a:gd name="connsiteX71" fmla="*/ 1581244 w 6580870"/>
              <a:gd name="connsiteY71" fmla="*/ 3197714 h 9803073"/>
              <a:gd name="connsiteX72" fmla="*/ 3538344 w 6580870"/>
              <a:gd name="connsiteY72" fmla="*/ 1648445 h 9803073"/>
              <a:gd name="connsiteX73" fmla="*/ 4623770 w 6580870"/>
              <a:gd name="connsiteY73" fmla="*/ 1648445 h 9803073"/>
              <a:gd name="connsiteX74" fmla="*/ 4999626 w 6580870"/>
              <a:gd name="connsiteY74" fmla="*/ 2400157 h 9803073"/>
              <a:gd name="connsiteX75" fmla="*/ 4623770 w 6580870"/>
              <a:gd name="connsiteY75" fmla="*/ 3151868 h 9803073"/>
              <a:gd name="connsiteX76" fmla="*/ 3538344 w 6580870"/>
              <a:gd name="connsiteY76" fmla="*/ 3151868 h 9803073"/>
              <a:gd name="connsiteX77" fmla="*/ 3162488 w 6580870"/>
              <a:gd name="connsiteY77" fmla="*/ 2400157 h 9803073"/>
              <a:gd name="connsiteX78" fmla="*/ 375856 w 6580870"/>
              <a:gd name="connsiteY78" fmla="*/ 1628989 h 9803073"/>
              <a:gd name="connsiteX79" fmla="*/ 1461282 w 6580870"/>
              <a:gd name="connsiteY79" fmla="*/ 1628989 h 9803073"/>
              <a:gd name="connsiteX80" fmla="*/ 1837138 w 6580870"/>
              <a:gd name="connsiteY80" fmla="*/ 2380701 h 9803073"/>
              <a:gd name="connsiteX81" fmla="*/ 1461282 w 6580870"/>
              <a:gd name="connsiteY81" fmla="*/ 3132412 h 9803073"/>
              <a:gd name="connsiteX82" fmla="*/ 375856 w 6580870"/>
              <a:gd name="connsiteY82" fmla="*/ 3132412 h 9803073"/>
              <a:gd name="connsiteX83" fmla="*/ 0 w 6580870"/>
              <a:gd name="connsiteY83" fmla="*/ 2380701 h 9803073"/>
              <a:gd name="connsiteX84" fmla="*/ 5119588 w 6580870"/>
              <a:gd name="connsiteY84" fmla="*/ 831937 h 9803073"/>
              <a:gd name="connsiteX85" fmla="*/ 6205014 w 6580870"/>
              <a:gd name="connsiteY85" fmla="*/ 831937 h 9803073"/>
              <a:gd name="connsiteX86" fmla="*/ 6580870 w 6580870"/>
              <a:gd name="connsiteY86" fmla="*/ 1583649 h 9803073"/>
              <a:gd name="connsiteX87" fmla="*/ 6205014 w 6580870"/>
              <a:gd name="connsiteY87" fmla="*/ 2335360 h 9803073"/>
              <a:gd name="connsiteX88" fmla="*/ 5119588 w 6580870"/>
              <a:gd name="connsiteY88" fmla="*/ 2335360 h 9803073"/>
              <a:gd name="connsiteX89" fmla="*/ 4743732 w 6580870"/>
              <a:gd name="connsiteY89" fmla="*/ 1583649 h 9803073"/>
              <a:gd name="connsiteX90" fmla="*/ 1957100 w 6580870"/>
              <a:gd name="connsiteY90" fmla="*/ 811976 h 9803073"/>
              <a:gd name="connsiteX91" fmla="*/ 3042526 w 6580870"/>
              <a:gd name="connsiteY91" fmla="*/ 811976 h 9803073"/>
              <a:gd name="connsiteX92" fmla="*/ 3418382 w 6580870"/>
              <a:gd name="connsiteY92" fmla="*/ 1563688 h 9803073"/>
              <a:gd name="connsiteX93" fmla="*/ 3042526 w 6580870"/>
              <a:gd name="connsiteY93" fmla="*/ 2315399 h 9803073"/>
              <a:gd name="connsiteX94" fmla="*/ 1957100 w 6580870"/>
              <a:gd name="connsiteY94" fmla="*/ 2315399 h 9803073"/>
              <a:gd name="connsiteX95" fmla="*/ 1581244 w 6580870"/>
              <a:gd name="connsiteY95" fmla="*/ 1563688 h 9803073"/>
              <a:gd name="connsiteX96" fmla="*/ 3538344 w 6580870"/>
              <a:gd name="connsiteY96" fmla="*/ 0 h 9803073"/>
              <a:gd name="connsiteX97" fmla="*/ 4623770 w 6580870"/>
              <a:gd name="connsiteY97" fmla="*/ 0 h 9803073"/>
              <a:gd name="connsiteX98" fmla="*/ 4999626 w 6580870"/>
              <a:gd name="connsiteY98" fmla="*/ 751712 h 9803073"/>
              <a:gd name="connsiteX99" fmla="*/ 4623770 w 6580870"/>
              <a:gd name="connsiteY99" fmla="*/ 1503423 h 9803073"/>
              <a:gd name="connsiteX100" fmla="*/ 3538344 w 6580870"/>
              <a:gd name="connsiteY100" fmla="*/ 1503423 h 9803073"/>
              <a:gd name="connsiteX101" fmla="*/ 3162488 w 6580870"/>
              <a:gd name="connsiteY101" fmla="*/ 751712 h 980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580870" h="9803073">
                <a:moveTo>
                  <a:pt x="3521441" y="8299650"/>
                </a:moveTo>
                <a:lnTo>
                  <a:pt x="4606867" y="8299650"/>
                </a:lnTo>
                <a:lnTo>
                  <a:pt x="4982723" y="9051362"/>
                </a:lnTo>
                <a:lnTo>
                  <a:pt x="4606867" y="9803073"/>
                </a:lnTo>
                <a:lnTo>
                  <a:pt x="3521441" y="9803073"/>
                </a:lnTo>
                <a:lnTo>
                  <a:pt x="3145585" y="9051362"/>
                </a:lnTo>
                <a:close/>
                <a:moveTo>
                  <a:pt x="5119588" y="7464812"/>
                </a:moveTo>
                <a:lnTo>
                  <a:pt x="6205014" y="7464812"/>
                </a:lnTo>
                <a:lnTo>
                  <a:pt x="6580870" y="8216524"/>
                </a:lnTo>
                <a:lnTo>
                  <a:pt x="6205014" y="8968235"/>
                </a:lnTo>
                <a:lnTo>
                  <a:pt x="5119588" y="8968235"/>
                </a:lnTo>
                <a:lnTo>
                  <a:pt x="4743732" y="8216524"/>
                </a:lnTo>
                <a:close/>
                <a:moveTo>
                  <a:pt x="3521441" y="6628345"/>
                </a:moveTo>
                <a:lnTo>
                  <a:pt x="4606867" y="6628345"/>
                </a:lnTo>
                <a:lnTo>
                  <a:pt x="4982723" y="7380057"/>
                </a:lnTo>
                <a:lnTo>
                  <a:pt x="4606867" y="8131768"/>
                </a:lnTo>
                <a:lnTo>
                  <a:pt x="3521441" y="8131768"/>
                </a:lnTo>
                <a:lnTo>
                  <a:pt x="3145585" y="7380057"/>
                </a:lnTo>
                <a:close/>
                <a:moveTo>
                  <a:pt x="1957100" y="5791876"/>
                </a:moveTo>
                <a:lnTo>
                  <a:pt x="3042526" y="5791876"/>
                </a:lnTo>
                <a:lnTo>
                  <a:pt x="3418382" y="6543588"/>
                </a:lnTo>
                <a:lnTo>
                  <a:pt x="3042526" y="7295299"/>
                </a:lnTo>
                <a:lnTo>
                  <a:pt x="1957100" y="7295299"/>
                </a:lnTo>
                <a:lnTo>
                  <a:pt x="1581244" y="6543588"/>
                </a:lnTo>
                <a:close/>
                <a:moveTo>
                  <a:pt x="5119588" y="5791875"/>
                </a:moveTo>
                <a:lnTo>
                  <a:pt x="6205014" y="5791875"/>
                </a:lnTo>
                <a:lnTo>
                  <a:pt x="6580870" y="6543587"/>
                </a:lnTo>
                <a:lnTo>
                  <a:pt x="6205014" y="7295298"/>
                </a:lnTo>
                <a:lnTo>
                  <a:pt x="5119588" y="7295298"/>
                </a:lnTo>
                <a:lnTo>
                  <a:pt x="4743732" y="6543587"/>
                </a:lnTo>
                <a:close/>
                <a:moveTo>
                  <a:pt x="3521441" y="4955407"/>
                </a:moveTo>
                <a:lnTo>
                  <a:pt x="4606867" y="4955407"/>
                </a:lnTo>
                <a:lnTo>
                  <a:pt x="4982723" y="5707119"/>
                </a:lnTo>
                <a:lnTo>
                  <a:pt x="4606867" y="6458830"/>
                </a:lnTo>
                <a:lnTo>
                  <a:pt x="3521441" y="6458830"/>
                </a:lnTo>
                <a:lnTo>
                  <a:pt x="3145585" y="5707119"/>
                </a:lnTo>
                <a:close/>
                <a:moveTo>
                  <a:pt x="379782" y="4955407"/>
                </a:moveTo>
                <a:lnTo>
                  <a:pt x="1465208" y="4955407"/>
                </a:lnTo>
                <a:lnTo>
                  <a:pt x="1841064" y="5707119"/>
                </a:lnTo>
                <a:lnTo>
                  <a:pt x="1465208" y="6458830"/>
                </a:lnTo>
                <a:lnTo>
                  <a:pt x="379782" y="6458830"/>
                </a:lnTo>
                <a:lnTo>
                  <a:pt x="3926" y="5707119"/>
                </a:lnTo>
                <a:close/>
                <a:moveTo>
                  <a:pt x="5119588" y="4118939"/>
                </a:moveTo>
                <a:lnTo>
                  <a:pt x="6205014" y="4118939"/>
                </a:lnTo>
                <a:lnTo>
                  <a:pt x="6580870" y="4870650"/>
                </a:lnTo>
                <a:lnTo>
                  <a:pt x="6205014" y="5622361"/>
                </a:lnTo>
                <a:lnTo>
                  <a:pt x="5119588" y="5622361"/>
                </a:lnTo>
                <a:lnTo>
                  <a:pt x="4743732" y="4870650"/>
                </a:lnTo>
                <a:close/>
                <a:moveTo>
                  <a:pt x="1957100" y="4118939"/>
                </a:moveTo>
                <a:lnTo>
                  <a:pt x="3042526" y="4118939"/>
                </a:lnTo>
                <a:lnTo>
                  <a:pt x="3418382" y="4870650"/>
                </a:lnTo>
                <a:lnTo>
                  <a:pt x="3042526" y="5622361"/>
                </a:lnTo>
                <a:lnTo>
                  <a:pt x="1957100" y="5622361"/>
                </a:lnTo>
                <a:lnTo>
                  <a:pt x="1581244" y="4870650"/>
                </a:lnTo>
                <a:close/>
                <a:moveTo>
                  <a:pt x="3521441" y="3282471"/>
                </a:moveTo>
                <a:lnTo>
                  <a:pt x="4606867" y="3282471"/>
                </a:lnTo>
                <a:lnTo>
                  <a:pt x="4982723" y="4034182"/>
                </a:lnTo>
                <a:lnTo>
                  <a:pt x="4606867" y="4785893"/>
                </a:lnTo>
                <a:lnTo>
                  <a:pt x="3521441" y="4785893"/>
                </a:lnTo>
                <a:lnTo>
                  <a:pt x="3145585" y="4034182"/>
                </a:lnTo>
                <a:close/>
                <a:moveTo>
                  <a:pt x="5119588" y="2484914"/>
                </a:moveTo>
                <a:lnTo>
                  <a:pt x="6205014" y="2484914"/>
                </a:lnTo>
                <a:lnTo>
                  <a:pt x="6580870" y="3236626"/>
                </a:lnTo>
                <a:lnTo>
                  <a:pt x="6205014" y="3988337"/>
                </a:lnTo>
                <a:lnTo>
                  <a:pt x="5119588" y="3988337"/>
                </a:lnTo>
                <a:lnTo>
                  <a:pt x="4743732" y="3236626"/>
                </a:lnTo>
                <a:close/>
                <a:moveTo>
                  <a:pt x="1957100" y="2446001"/>
                </a:moveTo>
                <a:lnTo>
                  <a:pt x="3042526" y="2446001"/>
                </a:lnTo>
                <a:lnTo>
                  <a:pt x="3418382" y="3197714"/>
                </a:lnTo>
                <a:lnTo>
                  <a:pt x="3042526" y="3949424"/>
                </a:lnTo>
                <a:lnTo>
                  <a:pt x="1957100" y="3949424"/>
                </a:lnTo>
                <a:lnTo>
                  <a:pt x="1581244" y="3197714"/>
                </a:lnTo>
                <a:close/>
                <a:moveTo>
                  <a:pt x="3538344" y="1648445"/>
                </a:moveTo>
                <a:lnTo>
                  <a:pt x="4623770" y="1648445"/>
                </a:lnTo>
                <a:lnTo>
                  <a:pt x="4999626" y="2400157"/>
                </a:lnTo>
                <a:lnTo>
                  <a:pt x="4623770" y="3151868"/>
                </a:lnTo>
                <a:lnTo>
                  <a:pt x="3538344" y="3151868"/>
                </a:lnTo>
                <a:lnTo>
                  <a:pt x="3162488" y="2400157"/>
                </a:lnTo>
                <a:close/>
                <a:moveTo>
                  <a:pt x="375856" y="1628989"/>
                </a:moveTo>
                <a:lnTo>
                  <a:pt x="1461282" y="1628989"/>
                </a:lnTo>
                <a:lnTo>
                  <a:pt x="1837138" y="2380701"/>
                </a:lnTo>
                <a:lnTo>
                  <a:pt x="1461282" y="3132412"/>
                </a:lnTo>
                <a:lnTo>
                  <a:pt x="375856" y="3132412"/>
                </a:lnTo>
                <a:lnTo>
                  <a:pt x="0" y="2380701"/>
                </a:lnTo>
                <a:close/>
                <a:moveTo>
                  <a:pt x="5119588" y="831937"/>
                </a:moveTo>
                <a:lnTo>
                  <a:pt x="6205014" y="831937"/>
                </a:lnTo>
                <a:lnTo>
                  <a:pt x="6580870" y="1583649"/>
                </a:lnTo>
                <a:lnTo>
                  <a:pt x="6205014" y="2335360"/>
                </a:lnTo>
                <a:lnTo>
                  <a:pt x="5119588" y="2335360"/>
                </a:lnTo>
                <a:lnTo>
                  <a:pt x="4743732" y="1583649"/>
                </a:lnTo>
                <a:close/>
                <a:moveTo>
                  <a:pt x="1957100" y="811976"/>
                </a:moveTo>
                <a:lnTo>
                  <a:pt x="3042526" y="811976"/>
                </a:lnTo>
                <a:lnTo>
                  <a:pt x="3418382" y="1563688"/>
                </a:lnTo>
                <a:lnTo>
                  <a:pt x="3042526" y="2315399"/>
                </a:lnTo>
                <a:lnTo>
                  <a:pt x="1957100" y="2315399"/>
                </a:lnTo>
                <a:lnTo>
                  <a:pt x="1581244" y="1563688"/>
                </a:lnTo>
                <a:close/>
                <a:moveTo>
                  <a:pt x="3538344" y="0"/>
                </a:moveTo>
                <a:lnTo>
                  <a:pt x="4623770" y="0"/>
                </a:lnTo>
                <a:lnTo>
                  <a:pt x="4999626" y="751712"/>
                </a:lnTo>
                <a:lnTo>
                  <a:pt x="4623770" y="1503423"/>
                </a:lnTo>
                <a:lnTo>
                  <a:pt x="3538344" y="1503423"/>
                </a:lnTo>
                <a:lnTo>
                  <a:pt x="3162488" y="751712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9726" t="13611" r="9726" b="154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CB74B62B-19BC-4331-A35F-D7EA09BCD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69" y="6492875"/>
            <a:ext cx="498529" cy="365125"/>
          </a:xfrm>
        </p:spPr>
        <p:txBody>
          <a:bodyPr/>
          <a:lstStyle/>
          <a:p>
            <a:fld id="{758BD98D-607F-4597-B9EE-21886BA4C677}" type="slidenum">
              <a:rPr lang="en-US" sz="1800" smtClean="0">
                <a:solidFill>
                  <a:schemeClr val="bg1"/>
                </a:solidFill>
              </a:rPr>
              <a:t>9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18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388</Words>
  <Application>Microsoft Office PowerPoint</Application>
  <PresentationFormat>Widescreen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Britannic Bold</vt:lpstr>
      <vt:lpstr>Calibri</vt:lpstr>
      <vt:lpstr>Calibri Light</vt:lpstr>
      <vt:lpstr>Wingdings</vt:lpstr>
      <vt:lpstr>Office Theme</vt:lpstr>
      <vt:lpstr>Pharmaceutical Sales Data Analysis</vt:lpstr>
      <vt:lpstr>Data Overview</vt:lpstr>
      <vt:lpstr>Objective</vt:lpstr>
      <vt:lpstr>Data Cleaning</vt:lpstr>
      <vt:lpstr>Function</vt:lpstr>
      <vt:lpstr>Key Analysis Using the DATA</vt:lpstr>
      <vt:lpstr>Key Insights</vt:lpstr>
      <vt:lpstr>Conclusion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Pharmaceutical Sales Data Analysis</dc:title>
  <dc:creator>Dinusha Sandakelum</dc:creator>
  <cp:lastModifiedBy>Dinusha Sandakelum</cp:lastModifiedBy>
  <cp:revision>26</cp:revision>
  <dcterms:created xsi:type="dcterms:W3CDTF">2025-01-23T01:04:22Z</dcterms:created>
  <dcterms:modified xsi:type="dcterms:W3CDTF">2025-01-23T18:08:54Z</dcterms:modified>
</cp:coreProperties>
</file>

<file path=docProps/thumbnail.jpeg>
</file>